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00" r:id="rId2"/>
    <p:sldId id="505" r:id="rId3"/>
    <p:sldId id="526" r:id="rId4"/>
    <p:sldId id="646" r:id="rId5"/>
    <p:sldId id="645" r:id="rId6"/>
    <p:sldId id="647" r:id="rId7"/>
    <p:sldId id="642" r:id="rId8"/>
    <p:sldId id="644" r:id="rId9"/>
    <p:sldId id="641" r:id="rId10"/>
    <p:sldId id="638" r:id="rId11"/>
    <p:sldId id="639" r:id="rId12"/>
    <p:sldId id="637" r:id="rId13"/>
    <p:sldId id="643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1818"/>
    <a:srgbClr val="310403"/>
    <a:srgbClr val="FEE7E6"/>
    <a:srgbClr val="FAFAFA"/>
    <a:srgbClr val="FDDCDB"/>
    <a:srgbClr val="934BC9"/>
    <a:srgbClr val="7F7F7F"/>
    <a:srgbClr val="909090"/>
    <a:srgbClr val="99A8D7"/>
    <a:srgbClr val="CAD2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14" autoAdjust="0"/>
    <p:restoredTop sz="93087" autoAdjust="0"/>
  </p:normalViewPr>
  <p:slideViewPr>
    <p:cSldViewPr>
      <p:cViewPr varScale="1">
        <p:scale>
          <a:sx n="67" d="100"/>
          <a:sy n="67" d="100"/>
        </p:scale>
        <p:origin x="66" y="81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33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media/image1.jpe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CF373E-48EE-4419-81F1-F7592575718D}" type="datetimeFigureOut">
              <a:rPr lang="en-US" smtClean="0"/>
              <a:t>11/29/2016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AEBE68-D961-4E0B-A3F2-D4E4E3C01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130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https://assets.weforum.org/article/image/large_b05pCeiWDULOlBGVxJ52gFYvy6EPYx8R5WyOhPz1lNQ.jpg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BE68-D961-4E0B-A3F2-D4E4E3C011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585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Numerous</a:t>
            </a:r>
            <a:r>
              <a:rPr lang="en-US" baseline="0" dirty="0" smtClean="0"/>
              <a:t> sociopolitical factors contribute, you can see this at play with the individual states in the US. In regions with high MMRs,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BE68-D961-4E0B-A3F2-D4E4E3C011F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31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 data sources</a:t>
            </a:r>
            <a:r>
              <a:rPr lang="en-US" dirty="0" smtClean="0"/>
              <a:t> for HDI data -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 1: HDRO calculations based on data from UNDESA (2015), UNESCO Institute for Statistics (2015), United Nations Statistics Division (2015), World Bank (2015a),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Barro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Lee (2014) and IMF (2015).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 2: UNDESA (2015). 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 3: UNESCO Institute for Statistics (2015). 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 4: UNESCO Institute for Statistics (2015), </a:t>
            </a:r>
            <a:r>
              <a:rPr 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Barro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Lee (2014), UNICEF Multiple Indicator Cluster Surveys and ICF Macro Demographic and Health Surveys.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 5: World Bank (2015a), IMF (2015) and United Nations Statistics Division (2015).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Column 6: Calculated based on data in columns 1 and 5.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BE68-D961-4E0B-A3F2-D4E4E3C011F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102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Although the social burdens alone make this an important public health issue, there is also a steep economic cost HL in the form of disability, loss of days worked and the cost of devices to improve hearing. To better understand the progression of AHL I am going to describe mammalian auditory transduction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BE68-D961-4E0B-A3F2-D4E4E3C011F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939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Although the social burdens alone make this an important public health issue, there is also a steep economic cost HL in the form of disability, loss of days worked and the cost of devices to improve hearing. To better understand the progression of AHL I am going to describe mammalian auditory transduction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BE68-D961-4E0B-A3F2-D4E4E3C011F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882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Although the social burdens alone make this an important public health issue, there is also a steep economic cost HL in the form of disability, loss of days worked and the cost of devices to improve hearing. To better understand the progression of AHL I am going to describe mammalian auditory transduction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BE68-D961-4E0B-A3F2-D4E4E3C011F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22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Although the social burdens alone make this an important public health issue, there is also a steep economic cost HL in the form of disability, loss of days worked and the cost of devices to improve hearing. To better understand the progression of AHL I am going to describe mammalian auditory transduction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BE68-D961-4E0B-A3F2-D4E4E3C011F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2826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Median MMR was 54 deaths per 100k live births.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Min: Finland w/ 3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Max: Sierra Leone w/ 1360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CURRENT: MMR of 216 per 100k 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GOAL: Global MMR of 70 per 100k by 2030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Western</a:t>
            </a:r>
            <a:r>
              <a:rPr lang="en-US" baseline="0" dirty="0" smtClean="0"/>
              <a:t> mom - </a:t>
            </a:r>
            <a:r>
              <a:rPr lang="en-US" dirty="0" smtClean="0"/>
              <a:t>https://www.oakbendmedcenter.org/wp-content/uploads/2015/04/bigstock-New-Parents-With-Baby-Talking-4637025.jpg</a:t>
            </a:r>
          </a:p>
          <a:p>
            <a:r>
              <a:rPr lang="en-US" dirty="0" smtClean="0"/>
              <a:t>Western mom -</a:t>
            </a:r>
            <a:r>
              <a:rPr lang="en-US" baseline="0" dirty="0" smtClean="0"/>
              <a:t> http://www.affordabledaycare.net/stk25210nwl.jpg</a:t>
            </a:r>
          </a:p>
          <a:p>
            <a:r>
              <a:rPr lang="en-US" baseline="0" dirty="0" smtClean="0"/>
              <a:t>Orissa mom - https://upload.wikimedia.org/wikipedia/commons/c/c7/Mother_and_newborn_child_in_Orissa.jpg</a:t>
            </a:r>
          </a:p>
          <a:p>
            <a:r>
              <a:rPr lang="en-US" baseline="0" dirty="0" smtClean="0"/>
              <a:t>East Africa mom - http://healthreportereastafrica.com/wp-content/uploads/2016/01/premature-babies-ug.jpg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Worldmapper</a:t>
            </a:r>
            <a:r>
              <a:rPr lang="en-US" dirty="0" smtClean="0"/>
              <a:t> - </a:t>
            </a:r>
            <a:r>
              <a:rPr lang="en-US" sz="1200" dirty="0" smtClean="0"/>
              <a:t>http://www.worldmapper.org/display.php?selected=258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AEBE68-D961-4E0B-A3F2-D4E4E3C011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472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75E8F-C24B-447D-96A1-31C42002591F}" type="datetime1">
              <a:rPr lang="en-US" smtClean="0"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1648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C51A1-517C-4859-8F2A-B2F9097A8FEF}" type="datetime1">
              <a:rPr lang="en-US" smtClean="0"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408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E8F77-5A50-4396-BB1F-33D5020DD64A}" type="datetime1">
              <a:rPr lang="en-US" smtClean="0"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41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26425-3D45-42EB-8DB1-002CE5FB83F9}" type="datetime1">
              <a:rPr lang="en-US" smtClean="0"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113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216BA-A009-4F1F-9059-B8C1F6859737}" type="datetime1">
              <a:rPr lang="en-US" smtClean="0"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79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D6798-3E24-4777-9B1C-D7F80C1DF7E0}" type="datetime1">
              <a:rPr lang="en-US" smtClean="0"/>
              <a:t>11/29/2016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06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61A3F-8AF3-4F33-B322-D4E1187B22DA}" type="datetime1">
              <a:rPr lang="en-US" smtClean="0"/>
              <a:t>11/29/2016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0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58CFC-4140-49D0-80DF-E2C9573F7735}" type="datetime1">
              <a:rPr lang="en-US" smtClean="0"/>
              <a:t>11/29/2016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648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D8527-21D3-40E8-9385-80AA89544119}" type="datetime1">
              <a:rPr lang="en-US" smtClean="0"/>
              <a:t>11/29/2016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99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2517E-4DB6-4375-9EEA-7D5D0BC0B040}" type="datetime1">
              <a:rPr lang="en-US" smtClean="0"/>
              <a:t>11/29/2016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163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480DC-3962-4FBE-A09A-2F32367D0F38}" type="datetime1">
              <a:rPr lang="en-US" smtClean="0"/>
              <a:t>11/29/2016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93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224D1B-CF11-4DF7-9CDD-D0C9D30BD2A1}" type="datetime1">
              <a:rPr lang="en-US" smtClean="0"/>
              <a:t>11/29/2016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A9353-7057-4321-962A-19CCFE7F7E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193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2"/>
          <a:stretch/>
        </p:blipFill>
        <p:spPr>
          <a:xfrm>
            <a:off x="0" y="0"/>
            <a:ext cx="9144000" cy="426719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0" y="3482975"/>
            <a:ext cx="9144000" cy="3375025"/>
          </a:xfrm>
          <a:prstGeom prst="rect">
            <a:avLst/>
          </a:prstGeom>
          <a:solidFill>
            <a:srgbClr val="3104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3863975"/>
            <a:ext cx="9144000" cy="1089025"/>
          </a:xfrm>
          <a:solidFill>
            <a:srgbClr val="310403"/>
          </a:solidFill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Modeling Maternal Mortality Rates (MMR)</a:t>
            </a:r>
            <a:br>
              <a:rPr lang="en-US" sz="3200" dirty="0" smtClean="0">
                <a:solidFill>
                  <a:schemeClr val="bg1"/>
                </a:solidFill>
              </a:rPr>
            </a:b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4953000"/>
            <a:ext cx="9144000" cy="1905000"/>
          </a:xfrm>
          <a:solidFill>
            <a:srgbClr val="310403"/>
          </a:solidFill>
        </p:spPr>
        <p:txBody>
          <a:bodyPr>
            <a:normAutofit lnSpcReduction="10000"/>
          </a:bodyPr>
          <a:lstStyle/>
          <a:p>
            <a:endParaRPr lang="en-US" dirty="0" smtClean="0">
              <a:solidFill>
                <a:schemeClr val="bg1"/>
              </a:solidFill>
              <a:latin typeface="+mj-lt"/>
            </a:endParaRPr>
          </a:p>
          <a:p>
            <a:r>
              <a:rPr lang="en-US" sz="2400" dirty="0" smtClean="0">
                <a:solidFill>
                  <a:schemeClr val="bg1"/>
                </a:solidFill>
                <a:latin typeface="+mj-lt"/>
              </a:rPr>
              <a:t>Data Science Part Time Course </a:t>
            </a:r>
          </a:p>
          <a:p>
            <a:r>
              <a:rPr lang="en-US" sz="2600" dirty="0" smtClean="0">
                <a:solidFill>
                  <a:schemeClr val="bg1"/>
                </a:solidFill>
                <a:latin typeface="+mj-lt"/>
              </a:rPr>
              <a:t>Rebecca Minich</a:t>
            </a:r>
          </a:p>
          <a:p>
            <a:r>
              <a:rPr lang="en-US" sz="2600" dirty="0" smtClean="0">
                <a:solidFill>
                  <a:schemeClr val="bg1"/>
                </a:solidFill>
                <a:latin typeface="+mj-lt"/>
              </a:rPr>
              <a:t>11.29.16</a:t>
            </a:r>
          </a:p>
        </p:txBody>
      </p:sp>
    </p:spTree>
    <p:extLst>
      <p:ext uri="{BB962C8B-B14F-4D97-AF65-F5344CB8AC3E}">
        <p14:creationId xmlns:p14="http://schemas.microsoft.com/office/powerpoint/2010/main" val="245796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88720"/>
          </a:xfrm>
          <a:solidFill>
            <a:srgbClr val="310403"/>
          </a:solidFill>
        </p:spPr>
        <p:txBody>
          <a:bodyPr>
            <a:normAutofit fontScale="90000"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Which </a:t>
            </a:r>
            <a:r>
              <a:rPr lang="en-US" sz="4000" dirty="0">
                <a:solidFill>
                  <a:schemeClr val="bg1"/>
                </a:solidFill>
              </a:rPr>
              <a:t>areas of the data have you cleaned, and which areas still need cleaning?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2057400"/>
            <a:ext cx="4114800" cy="4524315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r>
              <a:rPr lang="en-US" sz="2400" u="sng" dirty="0" smtClean="0"/>
              <a:t>WHO</a:t>
            </a:r>
            <a:r>
              <a:rPr lang="en-US" sz="2400" dirty="0" smtClean="0"/>
              <a:t>: Uses XML,</a:t>
            </a:r>
          </a:p>
          <a:p>
            <a:r>
              <a:rPr lang="en-US" sz="2400" dirty="0"/>
              <a:t>a</a:t>
            </a:r>
            <a:r>
              <a:rPr lang="en-US" sz="2400" dirty="0" smtClean="0"/>
              <a:t>ttempting to convert to </a:t>
            </a:r>
            <a:r>
              <a:rPr lang="en-US" sz="2400" dirty="0" err="1" smtClean="0"/>
              <a:t>json</a:t>
            </a:r>
            <a:r>
              <a:rPr lang="en-US" sz="2400" dirty="0" smtClean="0"/>
              <a:t> Currently succeeded in creating </a:t>
            </a:r>
            <a:r>
              <a:rPr lang="en-US" sz="2400" dirty="0" err="1" smtClean="0"/>
              <a:t>df</a:t>
            </a:r>
            <a:r>
              <a:rPr lang="en-US" sz="2400" dirty="0" smtClean="0"/>
              <a:t> out of MMR and Adolescent BR </a:t>
            </a:r>
          </a:p>
          <a:p>
            <a:endParaRPr lang="en-US" sz="2400" dirty="0"/>
          </a:p>
          <a:p>
            <a:r>
              <a:rPr lang="en-US" sz="2400" u="sng" dirty="0" smtClean="0"/>
              <a:t>UN</a:t>
            </a:r>
            <a:r>
              <a:rPr lang="en-US" sz="2400" dirty="0" smtClean="0"/>
              <a:t>: Uses SOAP</a:t>
            </a:r>
          </a:p>
          <a:p>
            <a:r>
              <a:rPr lang="en-US" sz="2400" dirty="0" smtClean="0"/>
              <a:t>Haven’t even tried it yet </a:t>
            </a:r>
          </a:p>
          <a:p>
            <a:endParaRPr lang="en-US" sz="2400" dirty="0"/>
          </a:p>
          <a:p>
            <a:r>
              <a:rPr lang="en-US" sz="2400" u="sng" dirty="0" smtClean="0"/>
              <a:t>CFRR</a:t>
            </a:r>
            <a:r>
              <a:rPr lang="en-US" sz="2400" dirty="0" smtClean="0"/>
              <a:t>: PDF factsheets Put data into CSV by hand</a:t>
            </a:r>
          </a:p>
          <a:p>
            <a:endParaRPr lang="en-US" sz="24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447799"/>
            <a:ext cx="4114800" cy="461665"/>
          </a:xfrm>
          <a:prstGeom prst="rect">
            <a:avLst/>
          </a:prstGeom>
          <a:solidFill>
            <a:srgbClr val="310403">
              <a:alpha val="80000"/>
            </a:srgbClr>
          </a:solidFill>
        </p:spPr>
        <p:txBody>
          <a:bodyPr wrap="square">
            <a:spAutoFit/>
          </a:bodyPr>
          <a:lstStyle/>
          <a:p>
            <a:pPr marL="457200" indent="-457200" algn="ctr"/>
            <a:r>
              <a:rPr lang="en-US" sz="2400" dirty="0" smtClean="0">
                <a:solidFill>
                  <a:srgbClr val="FF0000"/>
                </a:solidFill>
              </a:rPr>
              <a:t>API Work </a:t>
            </a:r>
          </a:p>
        </p:txBody>
      </p:sp>
      <p:sp>
        <p:nvSpPr>
          <p:cNvPr id="7" name="Rectangle 6"/>
          <p:cNvSpPr/>
          <p:nvPr/>
        </p:nvSpPr>
        <p:spPr>
          <a:xfrm>
            <a:off x="4724400" y="1447799"/>
            <a:ext cx="4114800" cy="461665"/>
          </a:xfrm>
          <a:prstGeom prst="rect">
            <a:avLst/>
          </a:prstGeom>
          <a:solidFill>
            <a:srgbClr val="310403">
              <a:alpha val="80000"/>
            </a:srgbClr>
          </a:solidFill>
        </p:spPr>
        <p:txBody>
          <a:bodyPr wrap="square">
            <a:spAutoFit/>
          </a:bodyPr>
          <a:lstStyle/>
          <a:p>
            <a:pPr marL="457200" indent="-457200" algn="ctr"/>
            <a:r>
              <a:rPr lang="en-US" sz="2400" dirty="0" smtClean="0">
                <a:solidFill>
                  <a:schemeClr val="bg1"/>
                </a:solidFill>
              </a:rPr>
              <a:t>CSV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24400" y="2044700"/>
            <a:ext cx="4114800" cy="4524315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r>
              <a:rPr lang="en-US" sz="2400" u="sng" dirty="0" smtClean="0"/>
              <a:t>CFRR</a:t>
            </a:r>
            <a:r>
              <a:rPr lang="en-US" sz="2400" dirty="0" smtClean="0"/>
              <a:t>: Created a scale from 0-6 for access to safe abortions by UN country </a:t>
            </a:r>
          </a:p>
          <a:p>
            <a:endParaRPr lang="en-US" sz="2400" dirty="0" smtClean="0"/>
          </a:p>
          <a:p>
            <a:r>
              <a:rPr lang="en-US" sz="2400" u="sng" dirty="0" smtClean="0"/>
              <a:t>WHO and UN</a:t>
            </a:r>
            <a:r>
              <a:rPr lang="en-US" sz="2400" dirty="0" smtClean="0"/>
              <a:t>: created </a:t>
            </a:r>
            <a:r>
              <a:rPr lang="en-US" sz="2400" dirty="0" err="1" smtClean="0"/>
              <a:t>Pandas.df</a:t>
            </a:r>
            <a:r>
              <a:rPr lang="en-US" sz="2400" dirty="0" smtClean="0"/>
              <a:t>  that includes HDI and MMR info. </a:t>
            </a:r>
          </a:p>
          <a:p>
            <a:endParaRPr lang="en-US" sz="2400" dirty="0" smtClean="0"/>
          </a:p>
          <a:p>
            <a:r>
              <a:rPr lang="en-US" sz="2400" dirty="0" smtClean="0"/>
              <a:t>Cleaning: Indexed on Countries, found redundant country values and flattened, </a:t>
            </a:r>
            <a:r>
              <a:rPr lang="en-US" sz="2400" dirty="0" err="1" smtClean="0"/>
              <a:t>IDed</a:t>
            </a:r>
            <a:r>
              <a:rPr lang="en-US" sz="2400" dirty="0" smtClean="0"/>
              <a:t> missing values in </a:t>
            </a:r>
            <a:r>
              <a:rPr lang="en-US" sz="2400" dirty="0" err="1" smtClean="0"/>
              <a:t>pd.df</a:t>
            </a:r>
            <a:r>
              <a:rPr lang="en-US" sz="2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9946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88720"/>
          </a:xfrm>
          <a:solidFill>
            <a:srgbClr val="310403"/>
          </a:solidFill>
        </p:spPr>
        <p:txBody>
          <a:bodyPr>
            <a:normAutofit fontScale="90000"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What steps have you </a:t>
            </a:r>
            <a:br>
              <a:rPr lang="en-US" sz="4000" dirty="0" smtClean="0">
                <a:solidFill>
                  <a:schemeClr val="bg1"/>
                </a:solidFill>
              </a:rPr>
            </a:br>
            <a:r>
              <a:rPr lang="en-US" sz="4000" dirty="0" smtClean="0">
                <a:solidFill>
                  <a:schemeClr val="bg1"/>
                </a:solidFill>
              </a:rPr>
              <a:t>taken to explore the data?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28600" y="1217295"/>
            <a:ext cx="8610600" cy="400110"/>
          </a:xfrm>
          <a:prstGeom prst="rect">
            <a:avLst/>
          </a:prstGeom>
          <a:solidFill>
            <a:srgbClr val="310403">
              <a:alpha val="80000"/>
            </a:srgbClr>
          </a:solidFill>
        </p:spPr>
        <p:txBody>
          <a:bodyPr wrap="square">
            <a:spAutoFit/>
          </a:bodyPr>
          <a:lstStyle/>
          <a:p>
            <a:pPr marL="457200" indent="-457200" algn="ctr"/>
            <a:r>
              <a:rPr lang="en-US" sz="2000" dirty="0" smtClean="0">
                <a:solidFill>
                  <a:schemeClr val="bg1"/>
                </a:solidFill>
              </a:rPr>
              <a:t>CSV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2187" t="15143" r="22500" b="52857"/>
          <a:stretch/>
        </p:blipFill>
        <p:spPr>
          <a:xfrm>
            <a:off x="571500" y="1645980"/>
            <a:ext cx="7924800" cy="21024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4089475"/>
            <a:ext cx="2749475" cy="27494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665" y="4089475"/>
            <a:ext cx="3495335" cy="274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10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89038"/>
          </a:xfrm>
          <a:solidFill>
            <a:srgbClr val="310403"/>
          </a:solidFill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The Problem</a:t>
            </a:r>
            <a:endParaRPr lang="en-US" sz="4000" dirty="0">
              <a:solidFill>
                <a:schemeClr val="bg1"/>
              </a:solidFill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31503" y="1231145"/>
            <a:ext cx="9112497" cy="5617890"/>
            <a:chOff x="31503" y="1231145"/>
            <a:chExt cx="9112497" cy="561789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521" t="213" r="19787" b="-213"/>
            <a:stretch/>
          </p:blipFill>
          <p:spPr>
            <a:xfrm>
              <a:off x="6126480" y="1231145"/>
              <a:ext cx="3017520" cy="561789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277" t="213" r="35573" b="-213"/>
            <a:stretch/>
          </p:blipFill>
          <p:spPr>
            <a:xfrm>
              <a:off x="3078480" y="1231145"/>
              <a:ext cx="3017520" cy="561789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609" r="34773"/>
            <a:stretch/>
          </p:blipFill>
          <p:spPr>
            <a:xfrm>
              <a:off x="31503" y="1231145"/>
              <a:ext cx="3016497" cy="5572309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3390900" y="6279021"/>
              <a:ext cx="2362200" cy="369332"/>
            </a:xfrm>
            <a:prstGeom prst="rect">
              <a:avLst/>
            </a:prstGeom>
            <a:solidFill>
              <a:srgbClr val="310403">
                <a:alpha val="70000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India: 174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6454140" y="6279021"/>
            <a:ext cx="2362200" cy="369332"/>
          </a:xfrm>
          <a:prstGeom prst="rect">
            <a:avLst/>
          </a:prstGeom>
          <a:solidFill>
            <a:srgbClr val="310403">
              <a:alpha val="7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Sierra Leone: 1360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02260" y="6279021"/>
            <a:ext cx="2362200" cy="369332"/>
          </a:xfrm>
          <a:prstGeom prst="rect">
            <a:avLst/>
          </a:prstGeom>
          <a:solidFill>
            <a:srgbClr val="310403">
              <a:alpha val="7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Finland: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63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</a:rPr>
              <a:t>CLEANING WHO API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7502" t="17429" r="23437" b="53999"/>
          <a:stretch/>
        </p:blipFill>
        <p:spPr>
          <a:xfrm>
            <a:off x="433387" y="1375842"/>
            <a:ext cx="8277225" cy="263618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27500" t="41429" r="51875" b="42000"/>
          <a:stretch/>
        </p:blipFill>
        <p:spPr>
          <a:xfrm>
            <a:off x="2057399" y="4572000"/>
            <a:ext cx="5029200" cy="220980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09600" y="1688093"/>
            <a:ext cx="2148840" cy="2240280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pPr marL="114300"/>
            <a:endParaRPr lang="en-US" sz="2400" dirty="0"/>
          </a:p>
          <a:p>
            <a:endParaRPr lang="en-US" sz="2400" dirty="0" smtClean="0"/>
          </a:p>
        </p:txBody>
      </p:sp>
      <p:sp>
        <p:nvSpPr>
          <p:cNvPr id="18" name="Rectangle 17"/>
          <p:cNvSpPr/>
          <p:nvPr/>
        </p:nvSpPr>
        <p:spPr>
          <a:xfrm>
            <a:off x="7198951" y="1688093"/>
            <a:ext cx="1371600" cy="2240280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pPr marL="114300"/>
            <a:endParaRPr lang="en-US" sz="2400" dirty="0"/>
          </a:p>
          <a:p>
            <a:endParaRPr lang="en-US" sz="2400" dirty="0" smtClean="0"/>
          </a:p>
        </p:txBody>
      </p:sp>
      <p:sp>
        <p:nvSpPr>
          <p:cNvPr id="19" name="Rectangle 18"/>
          <p:cNvSpPr/>
          <p:nvPr/>
        </p:nvSpPr>
        <p:spPr>
          <a:xfrm>
            <a:off x="4267200" y="4648200"/>
            <a:ext cx="502920" cy="2057400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pPr marL="114300"/>
            <a:endParaRPr lang="en-US" sz="2400" dirty="0"/>
          </a:p>
          <a:p>
            <a:endParaRPr lang="en-US" sz="2400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27188" t="14571" r="13409" b="74881"/>
          <a:stretch/>
        </p:blipFill>
        <p:spPr>
          <a:xfrm>
            <a:off x="19323" y="1239520"/>
            <a:ext cx="9067914" cy="88055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27500" t="18572" r="49688" b="55714"/>
          <a:stretch/>
        </p:blipFill>
        <p:spPr>
          <a:xfrm>
            <a:off x="57366" y="2074975"/>
            <a:ext cx="2897018" cy="23782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27613" t="21203" r="56475" b="54155"/>
          <a:stretch/>
        </p:blipFill>
        <p:spPr>
          <a:xfrm>
            <a:off x="3099799" y="2028454"/>
            <a:ext cx="2875881" cy="24247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27500" t="19801" r="52187" b="59714"/>
          <a:stretch/>
        </p:blipFill>
        <p:spPr>
          <a:xfrm>
            <a:off x="6001080" y="2074975"/>
            <a:ext cx="2820704" cy="2378240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100162" y="1416385"/>
            <a:ext cx="182743" cy="145088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</a:rPr>
              <a:t>1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100162" y="2285592"/>
            <a:ext cx="182743" cy="145088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033607" y="2057745"/>
            <a:ext cx="182743" cy="145088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</a:rPr>
              <a:t>3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6013547" y="2086261"/>
            <a:ext cx="182743" cy="145088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 fontScale="250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</a:rPr>
              <a:t>4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158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18017" b="22983"/>
          <a:stretch/>
        </p:blipFill>
        <p:spPr>
          <a:xfrm>
            <a:off x="0" y="1187823"/>
            <a:ext cx="9144000" cy="5670177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 smtClean="0">
                <a:solidFill>
                  <a:schemeClr val="bg1"/>
                </a:solidFill>
              </a:rPr>
              <a:t>What factors contribute </a:t>
            </a:r>
            <a:r>
              <a:rPr lang="en-US" sz="4000" dirty="0">
                <a:solidFill>
                  <a:schemeClr val="bg1"/>
                </a:solidFill>
              </a:rPr>
              <a:t>to </a:t>
            </a:r>
            <a:r>
              <a:rPr lang="en-US" sz="4000" dirty="0" smtClean="0">
                <a:solidFill>
                  <a:schemeClr val="bg1"/>
                </a:solidFill>
              </a:rPr>
              <a:t>global MMR? 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04800" y="1995130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Helvetica Neue"/>
              </a:rPr>
              <a:t>PROBLEM STATEMENT:</a:t>
            </a:r>
          </a:p>
          <a:p>
            <a:r>
              <a:rPr lang="en-US" dirty="0" smtClean="0">
                <a:solidFill>
                  <a:srgbClr val="000000"/>
                </a:solidFill>
                <a:latin typeface="Helvetica Neue"/>
              </a:rPr>
              <a:t>Can </a:t>
            </a:r>
            <a:r>
              <a:rPr lang="en-US" dirty="0">
                <a:solidFill>
                  <a:srgbClr val="000000"/>
                </a:solidFill>
                <a:latin typeface="Helvetica Neue"/>
              </a:rPr>
              <a:t>I predict which socioeconomic and public health initiatives will improve global and national maternal mortality rates?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872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88720"/>
          </a:xfrm>
          <a:solidFill>
            <a:srgbClr val="310403"/>
          </a:solidFill>
        </p:spPr>
        <p:txBody>
          <a:bodyPr>
            <a:normAutofit/>
          </a:bodyPr>
          <a:lstStyle/>
          <a:p>
            <a:r>
              <a:rPr lang="en-US" sz="3900" dirty="0">
                <a:solidFill>
                  <a:schemeClr val="bg1"/>
                </a:solidFill>
              </a:rPr>
              <a:t>Could other factors contribute to MMR?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2381" t="8812" r="45238" b="84851"/>
          <a:stretch/>
        </p:blipFill>
        <p:spPr>
          <a:xfrm>
            <a:off x="6096000" y="2514600"/>
            <a:ext cx="2854737" cy="9630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20477" t="8020" r="69047" b="78515"/>
          <a:stretch/>
        </p:blipFill>
        <p:spPr>
          <a:xfrm>
            <a:off x="6336427" y="3657600"/>
            <a:ext cx="2373882" cy="235135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52400" y="1328727"/>
            <a:ext cx="5880100" cy="461665"/>
          </a:xfrm>
          <a:prstGeom prst="rect">
            <a:avLst/>
          </a:prstGeom>
          <a:solidFill>
            <a:srgbClr val="310403">
              <a:alpha val="80000"/>
            </a:srgbClr>
          </a:solidFill>
        </p:spPr>
        <p:txBody>
          <a:bodyPr wrap="square">
            <a:spAutoFit/>
          </a:bodyPr>
          <a:lstStyle/>
          <a:p>
            <a:pPr marL="114300" algn="ctr"/>
            <a:r>
              <a:rPr lang="en-US" sz="2400" dirty="0" smtClean="0">
                <a:solidFill>
                  <a:schemeClr val="bg1"/>
                </a:solidFill>
              </a:rPr>
              <a:t>Datasets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39700" y="1888153"/>
            <a:ext cx="5892800" cy="4524315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pPr marL="114300"/>
            <a:r>
              <a:rPr lang="en-US" sz="2400" dirty="0" smtClean="0"/>
              <a:t>Maternal </a:t>
            </a:r>
            <a:r>
              <a:rPr lang="en-US" sz="2400" dirty="0"/>
              <a:t>Mortality </a:t>
            </a:r>
            <a:r>
              <a:rPr lang="en-US" sz="2400" dirty="0" smtClean="0"/>
              <a:t>Rates (MMR): </a:t>
            </a:r>
            <a:endParaRPr lang="en-US" sz="2400" dirty="0"/>
          </a:p>
          <a:p>
            <a:pPr marL="628650" indent="-514350">
              <a:buFont typeface="+mj-lt"/>
              <a:buAutoNum type="alphaUcPeriod"/>
            </a:pPr>
            <a:r>
              <a:rPr lang="en-US" sz="2400" dirty="0"/>
              <a:t>Birth attendant</a:t>
            </a:r>
          </a:p>
          <a:p>
            <a:pPr marL="628650" indent="-514350">
              <a:buFont typeface="+mj-lt"/>
              <a:buAutoNum type="alphaUcPeriod"/>
            </a:pPr>
            <a:r>
              <a:rPr lang="en-US" sz="2400" dirty="0"/>
              <a:t>Antenatal (prenatal) care</a:t>
            </a:r>
          </a:p>
          <a:p>
            <a:pPr marL="571500" indent="-457200">
              <a:buFont typeface="+mj-lt"/>
              <a:buAutoNum type="alphaUcPeriod"/>
            </a:pPr>
            <a:r>
              <a:rPr lang="en-US" sz="2400" dirty="0" smtClean="0"/>
              <a:t>Adolescent </a:t>
            </a:r>
            <a:r>
              <a:rPr lang="en-US" sz="2400" dirty="0"/>
              <a:t>Birth </a:t>
            </a:r>
            <a:r>
              <a:rPr lang="en-US" sz="2400" dirty="0" smtClean="0"/>
              <a:t>Rates</a:t>
            </a:r>
            <a:endParaRPr lang="en-US" sz="2400" dirty="0"/>
          </a:p>
          <a:p>
            <a:pPr marL="571500" indent="-457200">
              <a:buFont typeface="+mj-lt"/>
              <a:buAutoNum type="alphaUcPeriod"/>
            </a:pPr>
            <a:r>
              <a:rPr lang="en-US" sz="2400" dirty="0" smtClean="0"/>
              <a:t>Contraceptives </a:t>
            </a:r>
            <a:r>
              <a:rPr lang="en-US" sz="2400" dirty="0"/>
              <a:t>modern methods</a:t>
            </a:r>
          </a:p>
          <a:p>
            <a:pPr marL="571500" indent="-457200">
              <a:buFont typeface="+mj-lt"/>
              <a:buAutoNum type="alphaUcPeriod"/>
            </a:pPr>
            <a:r>
              <a:rPr lang="en-US" sz="2400" dirty="0" smtClean="0"/>
              <a:t>Abortion </a:t>
            </a:r>
            <a:r>
              <a:rPr lang="en-US" sz="2400" dirty="0"/>
              <a:t>policy </a:t>
            </a:r>
            <a:r>
              <a:rPr lang="en-US" sz="2400" dirty="0" smtClean="0"/>
              <a:t>scale</a:t>
            </a:r>
            <a:endParaRPr lang="en-US" sz="2400" dirty="0"/>
          </a:p>
          <a:p>
            <a:pPr marL="571500" indent="-457200">
              <a:buFont typeface="+mj-lt"/>
              <a:buAutoNum type="alphaUcPeriod"/>
            </a:pPr>
            <a:r>
              <a:rPr lang="en-US" sz="2400" dirty="0" smtClean="0"/>
              <a:t>Education: Primary </a:t>
            </a:r>
            <a:r>
              <a:rPr lang="en-US" sz="2400" dirty="0"/>
              <a:t>School </a:t>
            </a:r>
            <a:r>
              <a:rPr lang="en-US" sz="2400" dirty="0" smtClean="0"/>
              <a:t>Enrollment</a:t>
            </a:r>
          </a:p>
          <a:p>
            <a:pPr marL="571500" indent="-457200">
              <a:buFont typeface="+mj-lt"/>
              <a:buAutoNum type="alphaUcPeriod"/>
            </a:pPr>
            <a:r>
              <a:rPr lang="en-US" sz="2400" dirty="0" smtClean="0"/>
              <a:t>Technology: Cellphone Subscribers</a:t>
            </a:r>
            <a:endParaRPr lang="en-US" sz="2400" dirty="0"/>
          </a:p>
          <a:p>
            <a:pPr marL="571500" indent="-457200">
              <a:buFont typeface="+mj-lt"/>
              <a:buAutoNum type="alphaUcPeriod"/>
            </a:pPr>
            <a:r>
              <a:rPr lang="en-US" sz="2400" dirty="0" smtClean="0"/>
              <a:t>War: Homicides</a:t>
            </a:r>
          </a:p>
          <a:p>
            <a:pPr marL="571500" indent="-457200">
              <a:buFont typeface="+mj-lt"/>
              <a:buAutoNum type="alphaUcPeriod"/>
            </a:pPr>
            <a:r>
              <a:rPr lang="en-US" sz="2400" dirty="0" smtClean="0"/>
              <a:t>Health: Life </a:t>
            </a:r>
            <a:r>
              <a:rPr lang="en-US" sz="2400" dirty="0"/>
              <a:t>Expectancy</a:t>
            </a:r>
          </a:p>
          <a:p>
            <a:pPr marL="571500" indent="-457200">
              <a:buFont typeface="+mj-lt"/>
              <a:buAutoNum type="alphaUcPeriod"/>
            </a:pPr>
            <a:r>
              <a:rPr lang="en-US" sz="2400" dirty="0" smtClean="0"/>
              <a:t>Wealth: GNI </a:t>
            </a:r>
            <a:r>
              <a:rPr lang="en-US" sz="2400" dirty="0"/>
              <a:t>Per Capita Data by Country(PPP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6" name="Rectangle 5"/>
          <p:cNvSpPr/>
          <p:nvPr/>
        </p:nvSpPr>
        <p:spPr>
          <a:xfrm>
            <a:off x="152400" y="2286000"/>
            <a:ext cx="5880100" cy="1143000"/>
          </a:xfrm>
          <a:prstGeom prst="rect">
            <a:avLst/>
          </a:prstGeom>
          <a:noFill/>
          <a:ln>
            <a:solidFill>
              <a:srgbClr val="3104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618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900" dirty="0" err="1" smtClean="0">
                <a:solidFill>
                  <a:schemeClr val="bg1"/>
                </a:solidFill>
              </a:rPr>
              <a:t>Dataframe</a:t>
            </a:r>
            <a:r>
              <a:rPr lang="en-US" sz="3900" dirty="0" smtClean="0">
                <a:solidFill>
                  <a:schemeClr val="bg1"/>
                </a:solidFill>
              </a:rPr>
              <a:t> and Features</a:t>
            </a:r>
            <a:endParaRPr lang="en-US" sz="39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1524000"/>
            <a:ext cx="8639175" cy="4893647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190 countries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12 different datasets, 33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</a:t>
            </a:r>
            <a:r>
              <a:rPr lang="en-US" sz="2400" dirty="0" smtClean="0"/>
              <a:t>esponse variable: Maternal Mortality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Features and median values: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2710995"/>
              </p:ext>
            </p:extLst>
          </p:nvPr>
        </p:nvGraphicFramePr>
        <p:xfrm>
          <a:off x="4953000" y="3048000"/>
          <a:ext cx="3124200" cy="32415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" name="Worksheet" r:id="rId3" imgW="2029015" imgH="2105094" progId="Excel.Sheet.12">
                  <p:embed/>
                </p:oleObj>
              </mc:Choice>
              <mc:Fallback>
                <p:oleObj name="Worksheet" r:id="rId3" imgW="2029015" imgH="2105094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953000" y="3048000"/>
                        <a:ext cx="3124200" cy="32415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3076575"/>
            <a:ext cx="3472599" cy="3212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207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900" dirty="0" smtClean="0">
                <a:solidFill>
                  <a:schemeClr val="bg1"/>
                </a:solidFill>
              </a:rPr>
              <a:t>Response Variable</a:t>
            </a:r>
            <a:endParaRPr lang="en-US" sz="39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2412" y="4876800"/>
            <a:ext cx="8639175" cy="1569660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pPr marL="571500" indent="-457200">
              <a:buFont typeface="+mj-lt"/>
              <a:buAutoNum type="arabicPeriod"/>
            </a:pPr>
            <a:r>
              <a:rPr lang="en-US" sz="2400" u="sng" dirty="0" smtClean="0"/>
              <a:t>MMR100K</a:t>
            </a:r>
            <a:r>
              <a:rPr lang="en-US" sz="2400" dirty="0" smtClean="0"/>
              <a:t> </a:t>
            </a:r>
            <a:r>
              <a:rPr lang="en-US" sz="2400" dirty="0"/>
              <a:t>- </a:t>
            </a:r>
            <a:r>
              <a:rPr lang="en-US" sz="2400" dirty="0" smtClean="0"/>
              <a:t>Maternal </a:t>
            </a:r>
            <a:r>
              <a:rPr lang="en-US" sz="2400" dirty="0"/>
              <a:t>deaths per 100,000 births </a:t>
            </a:r>
          </a:p>
          <a:p>
            <a:pPr marL="571500" indent="-457200">
              <a:buFont typeface="+mj-lt"/>
              <a:buAutoNum type="arabicPeriod"/>
            </a:pPr>
            <a:r>
              <a:rPr lang="en-US" sz="2400" u="sng" dirty="0" err="1" smtClean="0"/>
              <a:t>MMRClassifier</a:t>
            </a:r>
            <a:r>
              <a:rPr lang="en-US" sz="2400" dirty="0" smtClean="0"/>
              <a:t> </a:t>
            </a:r>
            <a:r>
              <a:rPr lang="en-US" sz="2400" dirty="0"/>
              <a:t>- Created for logistic regression model based on min, max and 25, 50, 75% of MMR. </a:t>
            </a:r>
            <a:endParaRPr lang="en-US" sz="2400" dirty="0" smtClean="0"/>
          </a:p>
          <a:p>
            <a:pPr marL="571500" indent="-457200">
              <a:buFont typeface="+mj-lt"/>
              <a:buAutoNum type="arabicPeriod"/>
            </a:pPr>
            <a:r>
              <a:rPr lang="en-US" sz="2400" u="sng" dirty="0" err="1" smtClean="0"/>
              <a:t>MMRBinary</a:t>
            </a:r>
            <a:r>
              <a:rPr lang="en-US" sz="2400" dirty="0" smtClean="0"/>
              <a:t> </a:t>
            </a:r>
            <a:r>
              <a:rPr lang="en-US" sz="2400" dirty="0"/>
              <a:t>- Binary variable </a:t>
            </a:r>
            <a:r>
              <a:rPr lang="en-US" sz="2400" dirty="0" smtClean="0"/>
              <a:t>for logistic </a:t>
            </a:r>
            <a:r>
              <a:rPr lang="en-US" sz="2400" dirty="0"/>
              <a:t>regression model. </a:t>
            </a:r>
            <a:endParaRPr lang="en-US" sz="24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866674"/>
            <a:ext cx="4223408" cy="289605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512" y="1676400"/>
            <a:ext cx="4086862" cy="32766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49725" y="1270194"/>
            <a:ext cx="4086862" cy="461665"/>
          </a:xfrm>
          <a:prstGeom prst="rect">
            <a:avLst/>
          </a:prstGeom>
          <a:solidFill>
            <a:srgbClr val="310403">
              <a:alpha val="80000"/>
            </a:srgbClr>
          </a:solidFill>
        </p:spPr>
        <p:txBody>
          <a:bodyPr wrap="square">
            <a:spAutoFit/>
          </a:bodyPr>
          <a:lstStyle/>
          <a:p>
            <a:pPr marL="114300" algn="ctr"/>
            <a:r>
              <a:rPr lang="en-US" sz="2400" dirty="0" smtClean="0">
                <a:solidFill>
                  <a:schemeClr val="bg1"/>
                </a:solidFill>
              </a:rPr>
              <a:t>Regional MMR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32346" y="1270194"/>
            <a:ext cx="4086862" cy="461665"/>
          </a:xfrm>
          <a:prstGeom prst="rect">
            <a:avLst/>
          </a:prstGeom>
          <a:solidFill>
            <a:srgbClr val="310403">
              <a:alpha val="80000"/>
            </a:srgbClr>
          </a:solidFill>
        </p:spPr>
        <p:txBody>
          <a:bodyPr wrap="square">
            <a:spAutoFit/>
          </a:bodyPr>
          <a:lstStyle/>
          <a:p>
            <a:pPr marL="114300" algn="ctr"/>
            <a:r>
              <a:rPr lang="en-US" sz="2400" dirty="0" smtClean="0">
                <a:solidFill>
                  <a:schemeClr val="bg1"/>
                </a:solidFill>
              </a:rPr>
              <a:t>MMR Frequency </a:t>
            </a:r>
          </a:p>
        </p:txBody>
      </p:sp>
      <p:sp>
        <p:nvSpPr>
          <p:cNvPr id="6" name="Right Arrow 5"/>
          <p:cNvSpPr/>
          <p:nvPr/>
        </p:nvSpPr>
        <p:spPr>
          <a:xfrm rot="9713824">
            <a:off x="5298275" y="2239922"/>
            <a:ext cx="497458" cy="339778"/>
          </a:xfrm>
          <a:prstGeom prst="rightArrow">
            <a:avLst/>
          </a:prstGeom>
          <a:solidFill>
            <a:srgbClr val="631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9713824">
            <a:off x="5298277" y="2245804"/>
            <a:ext cx="497458" cy="339778"/>
          </a:xfrm>
          <a:prstGeom prst="rightArrow">
            <a:avLst/>
          </a:prstGeom>
          <a:solidFill>
            <a:srgbClr val="631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 rot="9713824">
            <a:off x="1183476" y="3437219"/>
            <a:ext cx="497458" cy="339778"/>
          </a:xfrm>
          <a:prstGeom prst="rightArrow">
            <a:avLst/>
          </a:prstGeom>
          <a:solidFill>
            <a:srgbClr val="631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103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12" y="1731859"/>
            <a:ext cx="4301671" cy="30001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5983" y="1754555"/>
            <a:ext cx="4243191" cy="298229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900" dirty="0" smtClean="0">
                <a:solidFill>
                  <a:schemeClr val="bg1"/>
                </a:solidFill>
              </a:rPr>
              <a:t>Optimizing Features: </a:t>
            </a:r>
          </a:p>
          <a:p>
            <a:r>
              <a:rPr lang="en-US" sz="3900" dirty="0" smtClean="0">
                <a:solidFill>
                  <a:schemeClr val="bg1"/>
                </a:solidFill>
              </a:rPr>
              <a:t>Random Forest </a:t>
            </a:r>
            <a:r>
              <a:rPr lang="en-US" sz="3900" dirty="0" err="1" smtClean="0">
                <a:solidFill>
                  <a:schemeClr val="bg1"/>
                </a:solidFill>
              </a:rPr>
              <a:t>Regressor</a:t>
            </a:r>
            <a:endParaRPr lang="en-US" sz="39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2412" y="4876800"/>
            <a:ext cx="8639175" cy="1569660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RMSE </a:t>
            </a:r>
            <a:r>
              <a:rPr lang="en-US" sz="2400" dirty="0"/>
              <a:t>for all demographics (CV=5, estimators=140): </a:t>
            </a:r>
            <a:r>
              <a:rPr lang="en-US" sz="2400" dirty="0" smtClean="0"/>
              <a:t>91.88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RMSE </a:t>
            </a:r>
            <a:r>
              <a:rPr lang="en-US" sz="2400" dirty="0"/>
              <a:t>for optimized features (CV=10, </a:t>
            </a:r>
            <a:r>
              <a:rPr lang="en-US" sz="2400" dirty="0" err="1"/>
              <a:t>estimartors</a:t>
            </a:r>
            <a:r>
              <a:rPr lang="en-US" sz="2400" dirty="0"/>
              <a:t>=130):  82.65</a:t>
            </a:r>
            <a:endParaRPr lang="en-US" sz="2400" dirty="0" smtClean="0"/>
          </a:p>
        </p:txBody>
      </p:sp>
      <p:sp>
        <p:nvSpPr>
          <p:cNvPr id="10" name="Rectangle 9"/>
          <p:cNvSpPr/>
          <p:nvPr/>
        </p:nvSpPr>
        <p:spPr>
          <a:xfrm>
            <a:off x="349725" y="1270194"/>
            <a:ext cx="4086862" cy="461665"/>
          </a:xfrm>
          <a:prstGeom prst="rect">
            <a:avLst/>
          </a:prstGeom>
          <a:solidFill>
            <a:srgbClr val="310403">
              <a:alpha val="80000"/>
            </a:srgbClr>
          </a:solidFill>
        </p:spPr>
        <p:txBody>
          <a:bodyPr wrap="square">
            <a:spAutoFit/>
          </a:bodyPr>
          <a:lstStyle/>
          <a:p>
            <a:pPr marL="114300" algn="ctr"/>
            <a:r>
              <a:rPr lang="en-US" sz="2400" dirty="0" smtClean="0">
                <a:solidFill>
                  <a:schemeClr val="bg1"/>
                </a:solidFill>
              </a:rPr>
              <a:t>Estimator Tuning</a:t>
            </a:r>
            <a:endParaRPr lang="en-US" sz="2400" dirty="0" smtClean="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32346" y="1270194"/>
            <a:ext cx="4086862" cy="461665"/>
          </a:xfrm>
          <a:prstGeom prst="rect">
            <a:avLst/>
          </a:prstGeom>
          <a:solidFill>
            <a:srgbClr val="310403">
              <a:alpha val="80000"/>
            </a:srgbClr>
          </a:solidFill>
        </p:spPr>
        <p:txBody>
          <a:bodyPr wrap="square">
            <a:spAutoFit/>
          </a:bodyPr>
          <a:lstStyle/>
          <a:p>
            <a:pPr marL="114300" algn="ctr"/>
            <a:r>
              <a:rPr lang="en-US" sz="2400" dirty="0" smtClean="0">
                <a:solidFill>
                  <a:schemeClr val="bg1"/>
                </a:solidFill>
              </a:rPr>
              <a:t>Feature Tuning</a:t>
            </a:r>
            <a:endParaRPr lang="en-US" sz="2400" dirty="0" smtClean="0">
              <a:solidFill>
                <a:schemeClr val="bg1"/>
              </a:solidFill>
            </a:endParaRPr>
          </a:p>
        </p:txBody>
      </p:sp>
      <p:sp>
        <p:nvSpPr>
          <p:cNvPr id="14" name="Right Arrow 13"/>
          <p:cNvSpPr/>
          <p:nvPr/>
        </p:nvSpPr>
        <p:spPr>
          <a:xfrm rot="17335531" flipH="1">
            <a:off x="2176045" y="3490723"/>
            <a:ext cx="575613" cy="339778"/>
          </a:xfrm>
          <a:prstGeom prst="rightArrow">
            <a:avLst/>
          </a:prstGeom>
          <a:solidFill>
            <a:srgbClr val="631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140</a:t>
            </a:r>
            <a:endParaRPr lang="en-US" dirty="0"/>
          </a:p>
        </p:txBody>
      </p:sp>
      <p:sp>
        <p:nvSpPr>
          <p:cNvPr id="15" name="Right Arrow 14"/>
          <p:cNvSpPr/>
          <p:nvPr/>
        </p:nvSpPr>
        <p:spPr>
          <a:xfrm rot="17715503" flipH="1">
            <a:off x="6586242" y="3474561"/>
            <a:ext cx="599339" cy="339778"/>
          </a:xfrm>
          <a:prstGeom prst="rightArrow">
            <a:avLst/>
          </a:prstGeom>
          <a:solidFill>
            <a:srgbClr val="63181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6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13720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88720"/>
          </a:xfrm>
          <a:solidFill>
            <a:srgbClr val="310403"/>
          </a:solidFill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Conclusions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663950" y="2149108"/>
            <a:ext cx="5175250" cy="1569660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r>
              <a:rPr lang="en-US" sz="2400" dirty="0" smtClean="0"/>
              <a:t>Demographic contributions to model: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Successful hypothesis: 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Surprising outcomes: Abortion policy, cell phon</a:t>
            </a:r>
            <a:r>
              <a:rPr lang="en-US" sz="2400" dirty="0" smtClean="0"/>
              <a:t>e subscriptions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228600" y="5552182"/>
            <a:ext cx="8610600" cy="1077218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B</a:t>
            </a:r>
            <a:r>
              <a:rPr lang="en-US" sz="1600" dirty="0" smtClean="0"/>
              <a:t>uild </a:t>
            </a:r>
            <a:r>
              <a:rPr lang="en-US" sz="1600" dirty="0"/>
              <a:t>a model that lacks well known causal demographics and determine the </a:t>
            </a:r>
            <a:r>
              <a:rPr lang="en-US" sz="1600" dirty="0" smtClean="0"/>
              <a:t>predictability.</a:t>
            </a: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/>
              <a:t>A</a:t>
            </a:r>
            <a:r>
              <a:rPr lang="en-US" sz="1600" dirty="0" smtClean="0"/>
              <a:t>dd </a:t>
            </a:r>
            <a:r>
              <a:rPr lang="en-US" sz="1600" dirty="0"/>
              <a:t>more demographics, here are some potential data sets to improve the model from </a:t>
            </a:r>
            <a:r>
              <a:rPr lang="en-US" sz="1600" dirty="0" smtClean="0"/>
              <a:t>WHO.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234950" y="4997678"/>
            <a:ext cx="8597900" cy="461665"/>
          </a:xfrm>
          <a:prstGeom prst="rect">
            <a:avLst/>
          </a:prstGeom>
          <a:solidFill>
            <a:srgbClr val="310403">
              <a:alpha val="80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Future Work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25536"/>
          <a:stretch/>
        </p:blipFill>
        <p:spPr>
          <a:xfrm>
            <a:off x="228600" y="1532690"/>
            <a:ext cx="3429000" cy="305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790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034354"/>
              </p:ext>
            </p:extLst>
          </p:nvPr>
        </p:nvGraphicFramePr>
        <p:xfrm>
          <a:off x="252412" y="1351121"/>
          <a:ext cx="8639175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2" name="Worksheet" r:id="rId3" imgW="8639146" imgH="1152318" progId="Excel.Sheet.12">
                  <p:embed/>
                </p:oleObj>
              </mc:Choice>
              <mc:Fallback>
                <p:oleObj name="Worksheet" r:id="rId3" imgW="8639146" imgH="1152318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2412" y="1351121"/>
                        <a:ext cx="8639175" cy="1152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/>
          <p:cNvSpPr/>
          <p:nvPr/>
        </p:nvSpPr>
        <p:spPr>
          <a:xfrm>
            <a:off x="152400" y="2307208"/>
            <a:ext cx="8839200" cy="2616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050" dirty="0"/>
              <a:t>Selection of demographics: 'ABR%', 'AOD_FMLE', 'GNI', 'EDFMLE_MLE%', '</a:t>
            </a:r>
            <a:r>
              <a:rPr lang="en-US" sz="1050" dirty="0" err="1"/>
              <a:t>cell_Subscription</a:t>
            </a:r>
            <a:r>
              <a:rPr lang="en-US" sz="1050" dirty="0"/>
              <a:t>%', 'attend%'.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0"/>
            <a:ext cx="9144000" cy="1188720"/>
          </a:xfrm>
          <a:prstGeom prst="rect">
            <a:avLst/>
          </a:prstGeom>
          <a:solidFill>
            <a:srgbClr val="310403"/>
          </a:solidFill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900" dirty="0" smtClean="0">
                <a:solidFill>
                  <a:schemeClr val="bg1"/>
                </a:solidFill>
              </a:rPr>
              <a:t>Model </a:t>
            </a:r>
            <a:r>
              <a:rPr lang="en-US" sz="3900" dirty="0" smtClean="0">
                <a:solidFill>
                  <a:schemeClr val="bg1"/>
                </a:solidFill>
              </a:rPr>
              <a:t>Comparisons</a:t>
            </a:r>
            <a:endParaRPr lang="en-US" sz="39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23837" y="3200400"/>
            <a:ext cx="8639175" cy="3046988"/>
          </a:xfrm>
          <a:prstGeom prst="rect">
            <a:avLst/>
          </a:prstGeom>
          <a:solidFill>
            <a:srgbClr val="631818">
              <a:alpha val="14000"/>
            </a:srgbClr>
          </a:solidFill>
        </p:spPr>
        <p:txBody>
          <a:bodyPr wrap="square">
            <a:spAutoFit/>
          </a:bodyPr>
          <a:lstStyle/>
          <a:p>
            <a:pPr marL="114300"/>
            <a:r>
              <a:rPr lang="en-US" sz="2400" dirty="0" smtClean="0"/>
              <a:t>Maternal </a:t>
            </a:r>
            <a:r>
              <a:rPr lang="en-US" sz="2400" dirty="0"/>
              <a:t>Mortality </a:t>
            </a:r>
            <a:r>
              <a:rPr lang="en-US" sz="2400" dirty="0" smtClean="0"/>
              <a:t>Rates (MMR):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All of the models were able to improve null accuracy.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random forest classifier model performs better than the logistic regression model.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Reducing </a:t>
            </a:r>
            <a:r>
              <a:rPr lang="en-US" sz="2400" dirty="0"/>
              <a:t>the number of demographics improves model accuracy in most cases. </a:t>
            </a:r>
            <a:r>
              <a:rPr lang="en-US" sz="2400" dirty="0" smtClean="0"/>
              <a:t> </a:t>
            </a: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Note: </a:t>
            </a:r>
            <a:r>
              <a:rPr lang="en-US" sz="2400" dirty="0"/>
              <a:t>The random forest </a:t>
            </a:r>
            <a:r>
              <a:rPr lang="en-US" sz="2400" dirty="0" err="1"/>
              <a:t>regressor</a:t>
            </a:r>
            <a:r>
              <a:rPr lang="en-US" sz="2400" dirty="0"/>
              <a:t> model is the only model run that produces rate predictions.  </a:t>
            </a:r>
          </a:p>
        </p:txBody>
      </p:sp>
    </p:spTree>
    <p:extLst>
      <p:ext uri="{BB962C8B-B14F-4D97-AF65-F5344CB8AC3E}">
        <p14:creationId xmlns:p14="http://schemas.microsoft.com/office/powerpoint/2010/main" val="3093042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88720"/>
          </a:xfrm>
          <a:solidFill>
            <a:srgbClr val="310403"/>
          </a:solidFill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chemeClr val="bg1"/>
                </a:solidFill>
              </a:rPr>
              <a:t>Pet Project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1905000"/>
            <a:ext cx="5924789" cy="46482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0294546" y="5410200"/>
            <a:ext cx="4038600" cy="830997"/>
          </a:xfrm>
          <a:prstGeom prst="rect">
            <a:avLst/>
          </a:prstGeom>
          <a:solidFill>
            <a:srgbClr val="631818">
              <a:alpha val="69000"/>
            </a:srgbClr>
          </a:solidFill>
        </p:spPr>
        <p:txBody>
          <a:bodyPr wrap="square">
            <a:spAutoFit/>
          </a:bodyPr>
          <a:lstStyle/>
          <a:p>
            <a:r>
              <a:rPr lang="en-US" sz="1600" b="1" i="1" dirty="0">
                <a:solidFill>
                  <a:schemeClr val="bg1"/>
                </a:solidFill>
              </a:rPr>
              <a:t>“I bet the Republican Party wishes there was a way to have a late-term abortion for their presidential nominee”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10800" y="1981200"/>
            <a:ext cx="4084246" cy="308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77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35571</TotalTime>
  <Words>932</Words>
  <Application>Microsoft Office PowerPoint</Application>
  <PresentationFormat>On-screen Show (4:3)</PresentationFormat>
  <Paragraphs>116</Paragraphs>
  <Slides>13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Helvetica Neue</vt:lpstr>
      <vt:lpstr>Office Theme</vt:lpstr>
      <vt:lpstr>Worksheet</vt:lpstr>
      <vt:lpstr>Microsoft Excel Worksheet</vt:lpstr>
      <vt:lpstr>Modeling Maternal Mortality Rates (MMR) </vt:lpstr>
      <vt:lpstr>PowerPoint Presentation</vt:lpstr>
      <vt:lpstr>Could other factors contribute to MMR? </vt:lpstr>
      <vt:lpstr>PowerPoint Presentation</vt:lpstr>
      <vt:lpstr>PowerPoint Presentation</vt:lpstr>
      <vt:lpstr>PowerPoint Presentation</vt:lpstr>
      <vt:lpstr>Conclusions</vt:lpstr>
      <vt:lpstr>PowerPoint Presentation</vt:lpstr>
      <vt:lpstr>Pet Project</vt:lpstr>
      <vt:lpstr>Which areas of the data have you cleaned, and which areas still need cleaning?</vt:lpstr>
      <vt:lpstr>What steps have you  taken to explore the data?</vt:lpstr>
      <vt:lpstr>The Problem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minire</dc:creator>
  <cp:lastModifiedBy>Rebecca Minich</cp:lastModifiedBy>
  <cp:revision>580</cp:revision>
  <dcterms:created xsi:type="dcterms:W3CDTF">2014-03-08T07:25:59Z</dcterms:created>
  <dcterms:modified xsi:type="dcterms:W3CDTF">2016-11-30T01:45:01Z</dcterms:modified>
</cp:coreProperties>
</file>